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88" r:id="rId28"/>
    <p:sldId id="292" r:id="rId29"/>
    <p:sldId id="294" r:id="rId30"/>
    <p:sldId id="295" r:id="rId31"/>
    <p:sldId id="296" r:id="rId32"/>
    <p:sldId id="299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9036-9AE7-4179-8E85-9FB33C5B629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8D089-F467-4DFA-B5E3-149607927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6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13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73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4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47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49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02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08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4508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5262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2E57CD-EF54-4A87-96CD-93EE42256C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etrika-school.ru/blog/padezh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29CFBF9-EF02-4374-894E-E2F2BA17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ВПР в вопросах и ответах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19D1C39-71A1-4232-970B-1AE2277C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4" b="12236"/>
          <a:stretch>
            <a:fillRect/>
          </a:stretch>
        </p:blipFill>
        <p:spPr>
          <a:xfrm>
            <a:off x="228600" y="3133725"/>
            <a:ext cx="6584531" cy="2524125"/>
          </a:xfrm>
        </p:spPr>
      </p:pic>
      <p:pic>
        <p:nvPicPr>
          <p:cNvPr id="1028" name="Picture 4" descr="https://sun9-64.userapi.com/impg/wWKl9oyJCzqUVBOLmkujbZERLWuZMef0hzj0vA/_gBXexnDdyA.jpg?size=320x214&amp;quality=96&amp;sign=b7262d9ea5096c3acd4de5d4965ecea1&amp;c_uniq_tag=FPO9LTj2ccxNb1hxMP16nNqvph3iapwds0FTMVfMf-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07" y="3241964"/>
            <a:ext cx="3277589" cy="24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3906" y="5035138"/>
            <a:ext cx="105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2024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814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058525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состоит из двух частей и включает              в себя 15 заданий.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частей 1 и 2 выполняются в разные дни.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заданий части 1 отводится  - 45 минут. На выполнение заданий части 2 отводится также 45 минут.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529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89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058525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Представляет собой написание диктанта и выполнение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заданий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проверку: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однородные члены предложения;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главные члены предложения;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части речи.</a:t>
            </a:r>
          </a:p>
          <a:p>
            <a:pPr>
              <a:buFontTx/>
              <a:buChar char="-"/>
            </a:pP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774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89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172825" cy="4739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части работы (вопросы 4-15) первые задания связаны со звукобуквенным разбором. В задании 4 нужно поставить ударение в словах, а в номере 5 – уметь различать звуки по твердости/мягкости и звонкости/глухости.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6-8 проверяют умение работать с текстом: выделять главную мысль, составлять план и задавать вопросы по содержанию. При подготовке можно читать короткие тексты из учебников и учиться пересказывать их, формулировать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9 нужно написать значение слова. Например, объяснить, как школьник понимает слово «столица». В 10 задании проверяют умение подбирать синонимы. Для заданий 11-14 пригодится знание частей речи (существительное, прилагательное, глагол), их состава (приставка, корень, суффикс, окончание) и грамматических признаков (род, число, 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падеж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15 необходимо описать случай, в котором будет уместно использовать данную в вопросе пословицу или поговорку. Чтобы подготовиться, выучите как можно больше пословиц и научитесь применять их в жизненных ситуациях</a:t>
            </a:r>
            <a:r>
              <a:rPr lang="ru-RU" sz="2000" dirty="0"/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725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712915"/>
            <a:ext cx="10058400" cy="13716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611964"/>
            <a:ext cx="11391900" cy="393192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работы даётся  45 минут. Работа состоит из двух частей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включает в себя 10 заданий.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i.siteapi.org/Sg1smjYN9J0PtKIXzpBxN6fyrOo=/fit-in/1400x1000/center/top/s2.siteapi.org/0a9c2d77df5e49f/img/j79sovpnw0occw0s4k0wk00osk40gc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3"/>
          <a:stretch/>
        </p:blipFill>
        <p:spPr bwMode="auto">
          <a:xfrm>
            <a:off x="523875" y="441759"/>
            <a:ext cx="1934617" cy="2320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99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0"/>
            <a:ext cx="10058400" cy="13716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60664"/>
            <a:ext cx="11391900" cy="508321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содержит шесть заданий. Школьнику предлагаются два задания, в которых нужно найти предметы на представленных картинках. Например, в задании №1 из демоверсии ВПР ребятам предлагается посмотреть на изображение кабинета врача и выделить предметы, которые сделаны из стекла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следуют три задания с кратким ответом и одно с развернутым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состоит из четырех заданий с развернутым ответом. Например, в задании №8 необходимо выбрать одну из предложенных картинок. По предметам на изображении школьнику нужно догадаться о том, представители какой профессии используют указанные инструменты. Задание №9 предполагает работу с календарем. Ученику нужно отметить дату праздника из задания, а также написать, почему этот праздник важен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по окружающему миру проверят знания ребят о человеке и его здоровье, явлениях природы, особенностях своего региона, правилах безопасности жизнедеятельности. Заранее ознакомиться с примерами ВПР по окружающему миру для 4 класса можно с помощью демоверсий, которые есть в открытом доступе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7754FE0-5BA6-40A6-8FCE-CE21FE43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523875" y="314117"/>
            <a:ext cx="913040" cy="105748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0517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467526"/>
            <a:ext cx="10058400" cy="13716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196938"/>
            <a:ext cx="11391900" cy="4156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 обычно вызывает задание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Оно содержит описание опыта. Например, в демоверсии ВПР ребятам предлагают понаблюдать за прорастанием семян гороха. Как правило, подобные опыты не проводятся на уроках в школе, ученики лишь смотрят их описания в учебниках. Из-за этого ребятам сложно представить процесс в реальности и описать его результат. Чтобы подготовиться к этому заданию, можно провести несколько простых опытов дома и потренироваться описывать их устно и письменно.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вызывают и задания, связанные с краеведением. Чтобы подготовить к нему ребенка, расскажите об основных крупных городах и достопримечательностях вашего региона, а также о местных производствах.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 descr="https://i.siteapi.org/Sg1smjYN9J0PtKIXzpBxN6fyrOo=/fit-in/1400x1000/center/top/s2.siteapi.org/0a9c2d77df5e49f/img/j79sovpnw0occw0s4k0wk00osk40g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3"/>
          <a:stretch/>
        </p:blipFill>
        <p:spPr bwMode="auto">
          <a:xfrm>
            <a:off x="724395" y="441759"/>
            <a:ext cx="1603169" cy="17551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184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1285"/>
            <a:ext cx="10058400" cy="1371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EDC836E-A7CE-47C4-B9E8-F8B6568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340" y="1592885"/>
            <a:ext cx="6438900" cy="469201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проводятся в период              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мая. 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даты проведения ВПР определяется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работ осуществляется  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проведения 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школы.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1AC85EE-0A74-41B9-8D33-CE5CAF1A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" y="1781174"/>
            <a:ext cx="4158988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843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739253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41507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51506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540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37551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62591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3220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325939279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D987500-9866-4648-9331-6274776FC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" y="1356778"/>
            <a:ext cx="2342382" cy="210502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62C08AB-3D13-45B8-8924-3AEB05009DA6}"/>
              </a:ext>
            </a:extLst>
          </p:cNvPr>
          <p:cNvSpPr txBox="1"/>
          <p:nvPr/>
        </p:nvSpPr>
        <p:spPr>
          <a:xfrm>
            <a:off x="547496" y="3785653"/>
            <a:ext cx="304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338854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720001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21766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51506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540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37551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62591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3220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32593927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62C08AB-3D13-45B8-8924-3AEB05009DA6}"/>
              </a:ext>
            </a:extLst>
          </p:cNvPr>
          <p:cNvSpPr txBox="1"/>
          <p:nvPr/>
        </p:nvSpPr>
        <p:spPr>
          <a:xfrm>
            <a:off x="547496" y="3785653"/>
            <a:ext cx="304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387E1B3-92AD-4F7D-B832-BF1023E6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2" y="1385252"/>
            <a:ext cx="2851997" cy="213899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896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720001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98825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51506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540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37551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62591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53220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32593927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62C08AB-3D13-45B8-8924-3AEB05009DA6}"/>
              </a:ext>
            </a:extLst>
          </p:cNvPr>
          <p:cNvSpPr txBox="1"/>
          <p:nvPr/>
        </p:nvSpPr>
        <p:spPr>
          <a:xfrm>
            <a:off x="295276" y="4172893"/>
            <a:ext cx="37623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20D8680-C909-46E9-B86F-EE2988CC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1107185" y="1314033"/>
            <a:ext cx="2255140" cy="256789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700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946EF7F-1417-4441-BEBB-8BA0E1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"/>
            <a:ext cx="10058400" cy="10287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5400" b="1" dirty="0">
                <a:solidFill>
                  <a:srgbClr val="00B050"/>
                </a:solidFill>
                <a:cs typeface="Times New Roman" panose="02020603050405020304" pitchFamily="18" charset="0"/>
              </a:rPr>
              <a:t>Рассмотрим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C08A4C5-EBC0-424B-A6A3-12FA677F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2196935"/>
            <a:ext cx="10963275" cy="3954484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ВПР? 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проводят ВПР?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подготовиться к ВПР?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подготовка.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Учебные пособия и сайты для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подготовки.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sz="40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2271887-7339-4EB1-B554-FDB654A6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3957" r="8139" b="8139"/>
          <a:stretch>
            <a:fillRect/>
          </a:stretch>
        </p:blipFill>
        <p:spPr>
          <a:xfrm>
            <a:off x="10442105" y="399801"/>
            <a:ext cx="1366190" cy="1495425"/>
          </a:xfrm>
          <a:prstGeom prst="rect">
            <a:avLst/>
          </a:prstGeom>
        </p:spPr>
      </p:pic>
      <p:pic>
        <p:nvPicPr>
          <p:cNvPr id="5" name="Рисунок 4" descr="https://fsd.multiurok.ru/html/2021/06/16/s_60ca45a5a1d19/img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51575"/>
          <a:stretch/>
        </p:blipFill>
        <p:spPr bwMode="auto">
          <a:xfrm>
            <a:off x="383704" y="266699"/>
            <a:ext cx="2074488" cy="19302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63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7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         ученик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30088" y="2779776"/>
            <a:ext cx="1768632" cy="8659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53328" y="2779776"/>
            <a:ext cx="0" cy="114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54240" y="2746248"/>
            <a:ext cx="1767840" cy="1094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https://www.prodlenka.org/resized/articles/1200x630/5e6/347/852/5e6347852531d17134676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6414" r="57659" b="3482"/>
          <a:stretch/>
        </p:blipFill>
        <p:spPr bwMode="auto">
          <a:xfrm>
            <a:off x="1282571" y="4483608"/>
            <a:ext cx="1757512" cy="2095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cspsid-pechatniki.ru/800/600/https/image3.slideserve.com/6475194/slide3-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9" r="69694" b="54332"/>
          <a:stretch/>
        </p:blipFill>
        <p:spPr bwMode="auto">
          <a:xfrm>
            <a:off x="5153532" y="4652302"/>
            <a:ext cx="2100707" cy="1439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cspsid-pechatniki.ru/800/600/https/image3.slideserve.com/6475194/slide3-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7" t="22878" r="39064" b="43340"/>
          <a:stretch/>
        </p:blipFill>
        <p:spPr bwMode="auto">
          <a:xfrm>
            <a:off x="8705700" y="4483608"/>
            <a:ext cx="1323975" cy="1504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509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24"/>
            <a:ext cx="10058400" cy="4645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Систематизированное повторение учебного материала;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Выявление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которые вызывают затруднения у большей части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отработки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материала вызывающих затруднения у учащихся;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Вовлечение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во внеурочную деятельность, способствующую подготовке к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ВПР;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подготовки к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 для   родителей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" y="408813"/>
            <a:ext cx="1913890" cy="1913890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53184"/>
            <a:ext cx="10058400" cy="41818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Регулярный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домашних заданий и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педагога;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общего развития ребёнка (развитие кругозора, внимания, логики, речи устной и письменной, развитие организационных умений);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 выполнении тренировочных проверочных работ из разных источников;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оказывать помощь ребёнку в учебной деятельности.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52" y="453517"/>
            <a:ext cx="1852613" cy="1712913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4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24"/>
            <a:ext cx="10058400" cy="42428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егулярное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теоретического материала;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Тренироваться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выполнении типовых заданий из ВПР;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рамки учебной программы и принимать участие в конкурсах, олимпиадах, конференциях разного уровня.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16" y="307277"/>
            <a:ext cx="2399248" cy="1899475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76" y="569442"/>
            <a:ext cx="10058400" cy="14056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0532" r="51918" b="21100"/>
          <a:stretch>
            <a:fillRect/>
          </a:stretch>
        </p:blipFill>
        <p:spPr bwMode="auto">
          <a:xfrm>
            <a:off x="926591" y="2036063"/>
            <a:ext cx="3547873" cy="3255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96257" y="1962912"/>
            <a:ext cx="6376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Родителям не следует перетруждать своего ребёнка и сильно волноваться самим. Психологический ровный настрой мам и пап, их поддержка помогут школьнику не бояться.</a:t>
            </a:r>
            <a:endParaRPr 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136" y="2462784"/>
            <a:ext cx="6071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 подбадривайте ребёнка, хвалите его за то, что он делает хорошо. Повышайте его уверенность в себе.</a:t>
            </a:r>
            <a:endParaRPr lang="ru-RU" sz="3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blogger.googleusercontent.com/img/b/R29vZ2xl/AVvXsEjOKKj7uzUXDk-DvPvKjqxVnl3Zh9oYUkh2A1R6P0ed0XCn0bYCnPPleSbu7LMwue4nn6ent1NJ-mGAAWg5OiaEsvG8BrKIiXKR_JYk_K2I2Yh5QOMIlHZfIpU4hJAU7VpSt9XdPOBNHRDzsSPz5G_OWsf2eDr-Y4bi7mREL_1VZrP5LQNL0bNOdNeszA/w640-h360/Copy-of-Money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3120"/>
            <a:ext cx="4212336" cy="39319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472" y="1987296"/>
            <a:ext cx="5108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 чтобы накануне проверочной работы ваш ребёнок хорошо отдохнул и набрался сил.</a:t>
            </a:r>
            <a:endParaRPr lang="ru-RU" sz="3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image.mel.fm/i/k/kpH7Y1WU6X/6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0853" r="8105" b="9863"/>
          <a:stretch/>
        </p:blipFill>
        <p:spPr bwMode="auto">
          <a:xfrm>
            <a:off x="1066800" y="2103120"/>
            <a:ext cx="4267200" cy="319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2544" y="1889760"/>
            <a:ext cx="7083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Поинтересуйтесь результатами своего ребёнка. 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Постарайтесь получить информацию об имеющихся у него проблемах.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Узнайте, не нуждается ли ваш ребёнок в помощи.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Помогите своему ребёнку, поддержите его.</a:t>
            </a:r>
          </a:p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99" y="1889761"/>
            <a:ext cx="10832275" cy="4629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nekrasowschool.ucoz.ru/_si/0/666831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r="48849" b="4219"/>
          <a:stretch/>
        </p:blipFill>
        <p:spPr bwMode="auto">
          <a:xfrm>
            <a:off x="1214247" y="2014194"/>
            <a:ext cx="2990850" cy="3216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8" descr="https://knigobox.ru/image/cache/catalog/efron/6/973208817-okrugayuschij-mir-4-klass-vserossijskaya-proverochnaya-rabota-tipovye-zadaniya-15-variantov-zadanij-podrobnye-kriterii-otsenivaniya-otvety-9785377145660-1200x6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r="31760"/>
          <a:stretch>
            <a:fillRect/>
          </a:stretch>
        </p:blipFill>
        <p:spPr bwMode="auto">
          <a:xfrm>
            <a:off x="1470723" y="2109215"/>
            <a:ext cx="3126460" cy="44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8422" r="26293" b="17578"/>
          <a:stretch>
            <a:fillRect/>
          </a:stretch>
        </p:blipFill>
        <p:spPr bwMode="auto">
          <a:xfrm>
            <a:off x="8266176" y="609599"/>
            <a:ext cx="3316224" cy="46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r="16865"/>
          <a:stretch>
            <a:fillRect/>
          </a:stretch>
        </p:blipFill>
        <p:spPr bwMode="auto">
          <a:xfrm>
            <a:off x="4815840" y="1599277"/>
            <a:ext cx="3182112" cy="462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0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6" t="1865" r="31281"/>
          <a:stretch>
            <a:fillRect/>
          </a:stretch>
        </p:blipFill>
        <p:spPr bwMode="auto">
          <a:xfrm>
            <a:off x="1664919" y="2206891"/>
            <a:ext cx="3036447" cy="41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4731" r="16653" b="2893"/>
          <a:stretch>
            <a:fillRect/>
          </a:stretch>
        </p:blipFill>
        <p:spPr bwMode="auto">
          <a:xfrm>
            <a:off x="8741662" y="902486"/>
            <a:ext cx="2951378" cy="422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r="31680"/>
          <a:stretch>
            <a:fillRect/>
          </a:stretch>
        </p:blipFill>
        <p:spPr bwMode="auto">
          <a:xfrm>
            <a:off x="5218172" y="1707297"/>
            <a:ext cx="3023199" cy="43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142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D98ABDD-9461-4491-935A-0F8ADC76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37794"/>
            <a:ext cx="10058400" cy="824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cs typeface="Times New Roman" panose="02020603050405020304" pitchFamily="18" charset="0"/>
              </a:rPr>
              <a:t>Что такое ВПР?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D5BA4F9-8C57-4831-9E0E-FE182C9C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3843" r="57798" b="25538"/>
          <a:stretch>
            <a:fillRect/>
          </a:stretch>
        </p:blipFill>
        <p:spPr>
          <a:xfrm>
            <a:off x="476250" y="337794"/>
            <a:ext cx="1762125" cy="148661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71CF8D1-D8A6-48C4-970A-6E29D039C85F}"/>
              </a:ext>
            </a:extLst>
          </p:cNvPr>
          <p:cNvSpPr txBox="1"/>
          <p:nvPr/>
        </p:nvSpPr>
        <p:spPr>
          <a:xfrm>
            <a:off x="933450" y="1714500"/>
            <a:ext cx="1885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7030A0"/>
                </a:solidFill>
              </a:rPr>
              <a:t>В</a:t>
            </a:r>
          </a:p>
          <a:p>
            <a:r>
              <a:rPr lang="ru-RU" sz="9600" dirty="0">
                <a:solidFill>
                  <a:srgbClr val="7030A0"/>
                </a:solidFill>
              </a:rPr>
              <a:t>П</a:t>
            </a:r>
          </a:p>
          <a:p>
            <a:r>
              <a:rPr lang="ru-RU" sz="9600" dirty="0">
                <a:solidFill>
                  <a:srgbClr val="7030A0"/>
                </a:solidFill>
              </a:rPr>
              <a:t>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8D72930-7227-4FFB-AB0E-35B154CCEBE9}"/>
              </a:ext>
            </a:extLst>
          </p:cNvPr>
          <p:cNvSpPr txBox="1"/>
          <p:nvPr/>
        </p:nvSpPr>
        <p:spPr>
          <a:xfrm>
            <a:off x="2819400" y="1971675"/>
            <a:ext cx="912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2"/>
                </a:solidFill>
              </a:rPr>
              <a:t>Всероссийские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5846F21-DE6D-4969-B795-E1B5452EB65C}"/>
              </a:ext>
            </a:extLst>
          </p:cNvPr>
          <p:cNvSpPr txBox="1"/>
          <p:nvPr/>
        </p:nvSpPr>
        <p:spPr>
          <a:xfrm>
            <a:off x="2905125" y="324820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2"/>
                </a:solidFill>
              </a:rPr>
              <a:t>проверочные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4321EB0-F90E-4BF9-BAF6-B42ABB96D64B}"/>
              </a:ext>
            </a:extLst>
          </p:cNvPr>
          <p:cNvSpPr txBox="1"/>
          <p:nvPr/>
        </p:nvSpPr>
        <p:spPr>
          <a:xfrm>
            <a:off x="2905125" y="4733925"/>
            <a:ext cx="626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2"/>
                </a:solidFill>
              </a:rPr>
              <a:t>работы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3429A27-F1C2-46B4-98DA-929C2362C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61771"/>
            <a:ext cx="2348052" cy="17219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Рисунок 9" descr="http://mouo.gork.obr55.ru/files/2023/03/Bez5876465486754765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2437" r="3995" b="2505"/>
          <a:stretch/>
        </p:blipFill>
        <p:spPr bwMode="auto">
          <a:xfrm>
            <a:off x="8953995" y="4239491"/>
            <a:ext cx="2990355" cy="2437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66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6690" r="9467" b="21337"/>
          <a:stretch>
            <a:fillRect/>
          </a:stretch>
        </p:blipFill>
        <p:spPr bwMode="auto">
          <a:xfrm>
            <a:off x="1158240" y="2316480"/>
            <a:ext cx="3378565" cy="415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30907"/>
          <a:stretch>
            <a:fillRect/>
          </a:stretch>
        </p:blipFill>
        <p:spPr bwMode="auto">
          <a:xfrm>
            <a:off x="5096256" y="1756934"/>
            <a:ext cx="3219937" cy="44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 r="30576"/>
          <a:stretch>
            <a:fillRect/>
          </a:stretch>
        </p:blipFill>
        <p:spPr bwMode="auto">
          <a:xfrm>
            <a:off x="8718529" y="754419"/>
            <a:ext cx="3083269" cy="429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9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319" y="-1035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PC22\Desktop\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144" y="1031308"/>
            <a:ext cx="8912352" cy="51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9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539" y="1632525"/>
            <a:ext cx="91183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ребятам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 подготовиться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ВПР!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://images.myshared.ru/5/528055/slide_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5278" r="51572" b="6137"/>
          <a:stretch/>
        </p:blipFill>
        <p:spPr bwMode="auto">
          <a:xfrm>
            <a:off x="299666" y="3917249"/>
            <a:ext cx="2733675" cy="26098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www.clipartmax.com/png/middle/132-1328789_getting-ready-for-istep-school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5708" r="19018" b="5536"/>
          <a:stretch/>
        </p:blipFill>
        <p:spPr bwMode="auto">
          <a:xfrm>
            <a:off x="8259845" y="3657600"/>
            <a:ext cx="3533775" cy="28694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27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2B48E7C-2378-48E3-ADCF-88010236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119"/>
            <a:ext cx="10058400" cy="7480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  <a:cs typeface="Times New Roman" panose="02020603050405020304" pitchFamily="18" charset="0"/>
              </a:rPr>
              <a:t>Что такое ВПР?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26svet5.edusite.ru/images/3obcp6730t8gkos00sowko8480840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2388" r="1342"/>
          <a:stretch/>
        </p:blipFill>
        <p:spPr bwMode="auto">
          <a:xfrm>
            <a:off x="1306285" y="1019175"/>
            <a:ext cx="9239003" cy="5547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459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88507A8-C59C-4090-947F-8337E8CE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90" y="-2767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проводят ВПР?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64A0F68-2618-458D-94D8-B46292017AC4}"/>
              </a:ext>
            </a:extLst>
          </p:cNvPr>
          <p:cNvSpPr txBox="1"/>
          <p:nvPr/>
        </p:nvSpPr>
        <p:spPr>
          <a:xfrm>
            <a:off x="4306803" y="3070860"/>
            <a:ext cx="3457574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Отследить недостатки учебной программы </a:t>
            </a:r>
          </a:p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 экзаменационным дисциплинам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D418A01-FB8B-4D0F-82E6-5848F61F0A5F}"/>
              </a:ext>
            </a:extLst>
          </p:cNvPr>
          <p:cNvSpPr txBox="1"/>
          <p:nvPr/>
        </p:nvSpPr>
        <p:spPr>
          <a:xfrm>
            <a:off x="8201024" y="3070860"/>
            <a:ext cx="3086100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Предоставить родителям общую картину уровня подготовки ребёнка</a:t>
            </a:r>
            <a:endParaRPr lang="ru-RU" sz="28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09FC7C9-D8CC-4CA9-8020-560D9A21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07" y="1352536"/>
            <a:ext cx="2451185" cy="1470711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2C6D4A8-8A77-4CC8-87A8-0721A795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44">
            <a:off x="9169634" y="1201222"/>
            <a:ext cx="1472453" cy="1840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EE24382-53AC-49BC-BE44-1D4EF422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4875A5C-65BA-4384-8D74-B6B41F943877}"/>
              </a:ext>
            </a:extLst>
          </p:cNvPr>
          <p:cNvSpPr txBox="1"/>
          <p:nvPr/>
        </p:nvSpPr>
        <p:spPr>
          <a:xfrm>
            <a:off x="1055544" y="3070860"/>
            <a:ext cx="3086100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объём качества знаний, полученных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CD20007-2C22-4B0A-AC1C-7C2C11C1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9" y="1174778"/>
            <a:ext cx="1441280" cy="191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746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7CDA7E8-5F4B-445E-934B-9269D83F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ВПР в начальной школе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AE0181F-018A-42A9-ABC4-AF78AB92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000124"/>
            <a:ext cx="11068050" cy="544168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6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проводятся по трём предметам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60C9A0F-67CE-47D4-BA94-DCC907823AB4}"/>
              </a:ext>
            </a:extLst>
          </p:cNvPr>
          <p:cNvSpPr txBox="1"/>
          <p:nvPr/>
        </p:nvSpPr>
        <p:spPr>
          <a:xfrm>
            <a:off x="1476375" y="5118372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85F2CB7-BA9B-4B00-8B1B-707A174DFEDD}"/>
              </a:ext>
            </a:extLst>
          </p:cNvPr>
          <p:cNvSpPr txBox="1"/>
          <p:nvPr/>
        </p:nvSpPr>
        <p:spPr>
          <a:xfrm>
            <a:off x="4581369" y="5125980"/>
            <a:ext cx="293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3ECE10C-FE22-4C30-A9D6-8599D22DCB1D}"/>
              </a:ext>
            </a:extLst>
          </p:cNvPr>
          <p:cNvSpPr txBox="1"/>
          <p:nvPr/>
        </p:nvSpPr>
        <p:spPr>
          <a:xfrm>
            <a:off x="7848602" y="5118371"/>
            <a:ext cx="319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pic>
        <p:nvPicPr>
          <p:cNvPr id="13" name="Рисунок 12" descr="https://pixhost.icu/avaxhome/bf/a1/007ca1bf_medi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8" y="2888076"/>
            <a:ext cx="2585851" cy="212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https://sun9-80.userapi.com/impf/c841032/v841032692/598e6/0Mp8U3eLwoY.jpg?size=604x408&amp;quality=96&amp;sign=7f2c6bba6b86117f8e5c3438514f172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894556" y="2846713"/>
            <a:ext cx="2647949" cy="2170113"/>
          </a:xfrm>
          <a:prstGeom prst="ellipse">
            <a:avLst/>
          </a:prstGeom>
          <a:ln w="190500" cap="rnd" cmpd="sng" algn="ctr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i.siteapi.org/Sg1smjYN9J0PtKIXzpBxN6fyrOo=/fit-in/1400x1000/center/top/s2.siteapi.org/0a9c2d77df5e49f/img/j79sovpnw0occw0s4k0wk00osk40gc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3"/>
          <a:stretch/>
        </p:blipFill>
        <p:spPr bwMode="auto">
          <a:xfrm>
            <a:off x="8515668" y="2888076"/>
            <a:ext cx="1934617" cy="2320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678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440" y="1047750"/>
            <a:ext cx="6276975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работы  даётся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 минут.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включает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заданий.</a:t>
            </a:r>
            <a:endParaRPr lang="ru-RU" sz="5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8D6D1A2-849C-42E5-BF40-25DB01E6B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5" y="412601"/>
            <a:ext cx="2826566" cy="254014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Школьники за партой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7476" r="16430" b="10713"/>
          <a:stretch/>
        </p:blipFill>
        <p:spPr bwMode="auto">
          <a:xfrm>
            <a:off x="450035" y="3203424"/>
            <a:ext cx="4400550" cy="323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80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5" y="868680"/>
            <a:ext cx="9189263" cy="760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там задания?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8D6D1A2-849C-42E5-BF40-25DB01E6B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7456"/>
            <a:ext cx="1536257" cy="138058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62025" y="1931223"/>
            <a:ext cx="107114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Всероссийская проверочная работа (ВПР) по математике в 4 классе состоит из 12 заданий. 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Задания </a:t>
            </a:r>
            <a:r>
              <a:rPr lang="ru-RU" sz="2400" dirty="0">
                <a:solidFill>
                  <a:srgbClr val="002060"/>
                </a:solidFill>
              </a:rPr>
              <a:t>разделены на 2 уровня сложности: </a:t>
            </a:r>
            <a:r>
              <a:rPr lang="ru-RU" sz="2400" u="sng" dirty="0">
                <a:solidFill>
                  <a:srgbClr val="002060"/>
                </a:solidFill>
              </a:rPr>
              <a:t>базовый и повышенный.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Задания </a:t>
            </a:r>
            <a:r>
              <a:rPr lang="ru-RU" sz="2400" u="sng" dirty="0">
                <a:solidFill>
                  <a:srgbClr val="002060"/>
                </a:solidFill>
              </a:rPr>
              <a:t>базового уровня </a:t>
            </a:r>
            <a:r>
              <a:rPr lang="ru-RU" sz="2400" dirty="0">
                <a:solidFill>
                  <a:srgbClr val="002060"/>
                </a:solidFill>
              </a:rPr>
              <a:t>проверяют знание основных математических операций, умение решать простейшие задачи на числовые данные, а также умение читать и строить простейшие геометрические фигуры.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Задания </a:t>
            </a:r>
            <a:r>
              <a:rPr lang="ru-RU" sz="2400" u="sng" dirty="0">
                <a:solidFill>
                  <a:srgbClr val="002060"/>
                </a:solidFill>
              </a:rPr>
              <a:t>повышенного уровня </a:t>
            </a:r>
            <a:r>
              <a:rPr lang="ru-RU" sz="2400" dirty="0">
                <a:solidFill>
                  <a:srgbClr val="002060"/>
                </a:solidFill>
              </a:rPr>
              <a:t>проверяют умение решать более сложные задачи, требующие применения математических знаний в нестандартных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01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157018"/>
            <a:ext cx="9189263" cy="760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направлены на проверку: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D89E57-E53F-4B5D-B604-4993687702B6}"/>
              </a:ext>
            </a:extLst>
          </p:cNvPr>
          <p:cNvSpPr txBox="1"/>
          <p:nvPr/>
        </p:nvSpPr>
        <p:spPr>
          <a:xfrm>
            <a:off x="1423987" y="226665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решать задачи;</a:t>
            </a:r>
            <a:endParaRPr lang="ru-RU" sz="32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33B1D77-1C3C-490D-BBBA-9A3254C69291}"/>
              </a:ext>
            </a:extLst>
          </p:cNvPr>
          <p:cNvSpPr txBox="1"/>
          <p:nvPr/>
        </p:nvSpPr>
        <p:spPr>
          <a:xfrm>
            <a:off x="1423987" y="2960696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читать информацию, представленную в рисунках, таблицах и чертежах;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8998507-997C-44EB-B5A4-F607526F093D}"/>
              </a:ext>
            </a:extLst>
          </p:cNvPr>
          <p:cNvSpPr txBox="1"/>
          <p:nvPr/>
        </p:nvSpPr>
        <p:spPr>
          <a:xfrm>
            <a:off x="1381125" y="4127212"/>
            <a:ext cx="93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выполнять логические задания.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pixhost.icu/avaxhome/bf/a1/007ca1bf_medi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" y="344383"/>
            <a:ext cx="1638795" cy="16981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288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952</Words>
  <Application>Microsoft Office PowerPoint</Application>
  <PresentationFormat>Широкоэкранный</PresentationFormat>
  <Paragraphs>155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Garamond</vt:lpstr>
      <vt:lpstr>Times New Roman</vt:lpstr>
      <vt:lpstr>Wingdings</vt:lpstr>
      <vt:lpstr>Савон</vt:lpstr>
      <vt:lpstr>ВПР в вопросах и ответах</vt:lpstr>
      <vt:lpstr>          Рассмотрим вопросы</vt:lpstr>
      <vt:lpstr>Что такое ВПР?</vt:lpstr>
      <vt:lpstr>Что такое ВПР?</vt:lpstr>
      <vt:lpstr>Зачем проводят ВПР?</vt:lpstr>
      <vt:lpstr>ВПР в начальной школе</vt:lpstr>
      <vt:lpstr>МАТЕМАТИКА</vt:lpstr>
      <vt:lpstr>Математика</vt:lpstr>
      <vt:lpstr>МАТЕМАТИКА</vt:lpstr>
      <vt:lpstr>РУССКИЙ ЯЗЫК</vt:lpstr>
      <vt:lpstr>РУССКИЙ ЯЗЫК 1 часть</vt:lpstr>
      <vt:lpstr>РУССКИЙ ЯЗЫК 2 часть</vt:lpstr>
      <vt:lpstr>ОКРУЖАЮЩИЙ МИР</vt:lpstr>
      <vt:lpstr>ОКРУЖАЮЩИЙ МИР</vt:lpstr>
      <vt:lpstr>ОКРУЖАЮЩИЙ МИР</vt:lpstr>
      <vt:lpstr>ОРГАНИЗАЦИОННЫЕ МОМЕНТЫ</vt:lpstr>
      <vt:lpstr>Перевод баллов за ВПР в отметки </vt:lpstr>
      <vt:lpstr>Перевод баллов за ВПР в отметки </vt:lpstr>
      <vt:lpstr>Перевод баллов за ВПР в отметки </vt:lpstr>
      <vt:lpstr>Как подготовиться к ВПР?</vt:lpstr>
      <vt:lpstr>Как подготовиться к ВПР?</vt:lpstr>
      <vt:lpstr>Как подготовиться к ВПР?</vt:lpstr>
      <vt:lpstr>Как подготовиться к ВПР?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Учебные пособия  Математика </vt:lpstr>
      <vt:lpstr>Учебные пособия  Русский язык </vt:lpstr>
      <vt:lpstr>Учебные пособия  Окружающий мир </vt:lpstr>
      <vt:lpstr>Интернет-ресурсы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в вопросах и ответах</dc:title>
  <cp:lastModifiedBy>user</cp:lastModifiedBy>
  <cp:revision>28</cp:revision>
  <cp:lastPrinted>2023-03-03T13:16:38Z</cp:lastPrinted>
  <dcterms:created xsi:type="dcterms:W3CDTF">2023-03-03T13:16:38Z</dcterms:created>
  <dcterms:modified xsi:type="dcterms:W3CDTF">2024-02-14T11:49:54Z</dcterms:modified>
</cp:coreProperties>
</file>